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9" r:id="rId3"/>
    <p:sldId id="270" r:id="rId4"/>
    <p:sldId id="280" r:id="rId5"/>
    <p:sldId id="281" r:id="rId6"/>
    <p:sldId id="282" r:id="rId7"/>
    <p:sldId id="283" r:id="rId8"/>
    <p:sldId id="273" r:id="rId9"/>
    <p:sldId id="285" r:id="rId10"/>
    <p:sldId id="28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32" d="100"/>
          <a:sy n="32" d="100"/>
        </p:scale>
        <p:origin x="2220" y="8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/>
              <a:t>Global Cyber</a:t>
            </a:r>
            <a:r>
              <a:rPr lang="en-US" sz="1800" b="0" baseline="0" dirty="0"/>
              <a:t> Security Market Revenue 2015 - 2021</a:t>
            </a:r>
            <a:endParaRPr lang="en-US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</c:v>
                </c:pt>
              </c:strCache>
            </c:strRef>
          </c:tx>
          <c:spPr>
            <a:noFill/>
            <a:ln>
              <a:solidFill>
                <a:schemeClr val="tx2">
                  <a:lumMod val="65000"/>
                  <a:lumOff val="35000"/>
                </a:schemeClr>
              </a:solidFill>
              <a:prstDash val="lg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105.45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  <c:pt idx="4">
                  <c:v>150</c:v>
                </c:pt>
                <c:pt idx="5">
                  <c:v>165</c:v>
                </c:pt>
                <c:pt idx="6">
                  <c:v>181.77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3-4480-BB50-33A0F7DE3D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0214120"/>
        <c:axId val="150215296"/>
      </c:barChart>
      <c:catAx>
        <c:axId val="150214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Source: Zion Research Analysis 2016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5296"/>
        <c:crosses val="autoZero"/>
        <c:auto val="1"/>
        <c:lblAlgn val="ctr"/>
        <c:lblOffset val="100"/>
        <c:noMultiLvlLbl val="0"/>
      </c:catAx>
      <c:valAx>
        <c:axId val="1502152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Revenue</a:t>
                </a:r>
                <a:r>
                  <a:rPr lang="en-US" baseline="0" dirty="0"/>
                  <a:t> ( USD Billions 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5021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t>43% of Cyber attacks target small business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lumMod val="110000"/>
                    <a:satMod val="105000"/>
                    <a:tint val="67000"/>
                  </a:schemeClr>
                </a:gs>
                <a:gs pos="50000">
                  <a:schemeClr val="dk1">
                    <a:tint val="88500"/>
                    <a:lumMod val="105000"/>
                    <a:satMod val="103000"/>
                    <a:tint val="73000"/>
                  </a:schemeClr>
                </a:gs>
                <a:gs pos="100000">
                  <a:schemeClr val="dk1">
                    <a:tint val="885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>
                  <a:tint val="88500"/>
                  <a:shade val="95000"/>
                </a:schemeClr>
              </a:solidFill>
              <a:round/>
            </a:ln>
            <a:effectLst/>
            <a:sp3d contourW="9525">
              <a:contourClr>
                <a:schemeClr val="dk1">
                  <a:tint val="88500"/>
                  <a:shade val="95000"/>
                </a:schemeClr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640080" anchor="t" anchorCtr="0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0044442026626612E-2"/>
                      <c:h val="0.10021179934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274-4FBC-A834-F35FDCC2B8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640080" anchor="t" anchorCtr="0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0044442026626612E-2"/>
                      <c:h val="0.10021179934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4A0-4BFC-8B1A-925C246689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640080" anchor="t" anchorCtr="0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0044442026626612E-2"/>
                      <c:h val="0.10021179934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A0-4BFC-8B1A-925C246689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640080" anchor="t" anchorCtr="0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0044442026626612E-2"/>
                      <c:h val="0.10021179934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A0-4BFC-8B1A-925C246689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640080" anchor="t" anchorCtr="0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0044442026626612E-2"/>
                      <c:h val="0.10021179934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4A0-4BFC-8B1A-925C24668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64008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0.31</c:v>
                </c:pt>
                <c:pt idx="2">
                  <c:v>0.3</c:v>
                </c:pt>
                <c:pt idx="3">
                  <c:v>0.34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3-4480-BB50-33A0F7DE3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214120"/>
        <c:axId val="150215296"/>
        <c:axId val="0"/>
      </c:bar3DChart>
      <c:catAx>
        <c:axId val="150214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>
                  <a:solidFill>
                    <a:schemeClr val="tx2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defRPr sz="1400"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1400">
                    <a:solidFill>
                      <a:schemeClr val="tx2">
                        <a:lumMod val="65000"/>
                        <a:lumOff val="35000"/>
                      </a:schemeClr>
                    </a:solidFill>
                  </a:rPr>
                  <a:t>Dramatic increase seen since 2011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2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5296"/>
        <c:crosses val="autoZero"/>
        <c:auto val="1"/>
        <c:lblAlgn val="ctr"/>
        <c:lblOffset val="100"/>
        <c:noMultiLvlLbl val="0"/>
      </c:catAx>
      <c:valAx>
        <c:axId val="1502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/>
              <a:t>The IoT</a:t>
            </a:r>
            <a:r>
              <a:rPr lang="en-US" sz="1800" b="0" baseline="0" dirty="0"/>
              <a:t> installed base, global market, billions</a:t>
            </a:r>
            <a:endParaRPr lang="en-US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</c:v>
                </c:pt>
              </c:strCache>
            </c:strRef>
          </c:tx>
          <c:spPr>
            <a:noFill/>
            <a:ln>
              <a:solidFill>
                <a:schemeClr val="tx2">
                  <a:lumMod val="65000"/>
                  <a:lumOff val="35000"/>
                </a:schemeClr>
              </a:solidFill>
              <a:prstDash val="lg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15.41</c:v>
                </c:pt>
                <c:pt idx="1">
                  <c:v>17.68</c:v>
                </c:pt>
                <c:pt idx="2">
                  <c:v>20.350000000000001</c:v>
                </c:pt>
                <c:pt idx="3">
                  <c:v>23.14</c:v>
                </c:pt>
                <c:pt idx="4">
                  <c:v>26.66</c:v>
                </c:pt>
                <c:pt idx="5">
                  <c:v>30.73</c:v>
                </c:pt>
                <c:pt idx="6">
                  <c:v>35.82</c:v>
                </c:pt>
                <c:pt idx="7">
                  <c:v>42.62</c:v>
                </c:pt>
                <c:pt idx="8">
                  <c:v>51.11</c:v>
                </c:pt>
                <c:pt idx="9">
                  <c:v>62.12</c:v>
                </c:pt>
                <c:pt idx="10">
                  <c:v>75.44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2E1-9FE5-86CFA6051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0214120"/>
        <c:axId val="150215296"/>
      </c:barChart>
      <c:catAx>
        <c:axId val="15021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5296"/>
        <c:crosses val="autoZero"/>
        <c:auto val="1"/>
        <c:lblAlgn val="ctr"/>
        <c:lblOffset val="100"/>
        <c:noMultiLvlLbl val="0"/>
      </c:catAx>
      <c:valAx>
        <c:axId val="150215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cap="none" dirty="0"/>
              <a:t>The internet of things has a potential economic</a:t>
            </a:r>
            <a:r>
              <a:rPr lang="en-US" sz="1600" b="0" cap="none" baseline="0" dirty="0"/>
              <a:t> impact of 2.7 – 6.2 trillion USD until 2025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609991122850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4CF-4DCD-B3AB-0D04B7BC402B}"/>
                </c:ext>
              </c:extLst>
            </c:dLbl>
            <c:dLbl>
              <c:idx val="1"/>
              <c:layout>
                <c:manualLayout>
                  <c:x val="4.95464868089051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4CF-4DCD-B3AB-0D04B7BC402B}"/>
                </c:ext>
              </c:extLst>
            </c:dLbl>
            <c:dLbl>
              <c:idx val="2"/>
              <c:layout>
                <c:manualLayout>
                  <c:x val="5.3628354389277523E-2"/>
                  <c:y val="1.82725630437108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944189144354272E-2"/>
                      <c:h val="3.1583577058870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CF-4DCD-B3AB-0D04B7BC402B}"/>
                </c:ext>
              </c:extLst>
            </c:dLbl>
            <c:dLbl>
              <c:idx val="3"/>
              <c:layout>
                <c:manualLayout>
                  <c:x val="5.385487696620123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CF-4DCD-B3AB-0D04B7BC402B}"/>
                </c:ext>
              </c:extLst>
            </c:dLbl>
            <c:dLbl>
              <c:idx val="4"/>
              <c:layout>
                <c:manualLayout>
                  <c:x val="6.2471657280793437E-2"/>
                  <c:y val="-8.50882523330845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CF-4DCD-B3AB-0D04B7BC402B}"/>
                </c:ext>
              </c:extLst>
            </c:dLbl>
            <c:dLbl>
              <c:idx val="5"/>
              <c:layout>
                <c:manualLayout>
                  <c:x val="0.11632653424699475"/>
                  <c:y val="-8.50882523330845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CF-4DCD-B3AB-0D04B7BC402B}"/>
                </c:ext>
              </c:extLst>
            </c:dLbl>
            <c:dLbl>
              <c:idx val="6"/>
              <c:layout>
                <c:manualLayout>
                  <c:x val="0.12171202194361487"/>
                  <c:y val="-8.50882523330845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CF-4DCD-B3AB-0D04B7BC402B}"/>
                </c:ext>
              </c:extLst>
            </c:dLbl>
            <c:dLbl>
              <c:idx val="7"/>
              <c:layout>
                <c:manualLayout>
                  <c:x val="0.258778330068351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CF-4DCD-B3AB-0D04B7BC402B}"/>
                </c:ext>
              </c:extLst>
            </c:dLbl>
            <c:dLbl>
              <c:idx val="8"/>
              <c:layout>
                <c:manualLayout>
                  <c:x val="0.34432224139306888"/>
                  <c:y val="-4.254412616654228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CF-4DCD-B3AB-0D04B7BC402B}"/>
                </c:ext>
              </c:extLst>
            </c:dLbl>
            <c:dLbl>
              <c:idx val="9"/>
              <c:layout>
                <c:manualLayout>
                  <c:x val="0.3625436980058126"/>
                  <c:y val="-4.254412616654228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CF-4DCD-B3AB-0D04B7BC402B}"/>
                </c:ext>
              </c:extLst>
            </c:dLbl>
            <c:dLbl>
              <c:idx val="10"/>
              <c:layout>
                <c:manualLayout>
                  <c:x val="0.43399625649656143"/>
                  <c:y val="-4.254412616654228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CF-4DCD-B3AB-0D04B7BC402B}"/>
                </c:ext>
              </c:extLst>
            </c:dLbl>
            <c:dLbl>
              <c:idx val="11"/>
              <c:layout>
                <c:manualLayout>
                  <c:x val="0.556079777046389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CF-4DCD-B3AB-0D04B7BC4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Renewable Energy</c:v>
                </c:pt>
                <c:pt idx="1">
                  <c:v>Advanced oil &amp; gas exploration and recovery</c:v>
                </c:pt>
                <c:pt idx="2">
                  <c:v>Advanced Materials</c:v>
                </c:pt>
                <c:pt idx="3">
                  <c:v>3D Printing</c:v>
                </c:pt>
                <c:pt idx="4">
                  <c:v>Energy Storage</c:v>
                </c:pt>
                <c:pt idx="5">
                  <c:v>Next Generation Genomics</c:v>
                </c:pt>
                <c:pt idx="6">
                  <c:v>Autonomous &amp; Near Autonomous Vehicles</c:v>
                </c:pt>
                <c:pt idx="7">
                  <c:v>Advanced Robotics</c:v>
                </c:pt>
                <c:pt idx="8">
                  <c:v>Cloud Technology</c:v>
                </c:pt>
                <c:pt idx="9">
                  <c:v>Internet of Things</c:v>
                </c:pt>
                <c:pt idx="10">
                  <c:v>Automation of knowledge work </c:v>
                </c:pt>
                <c:pt idx="11">
                  <c:v>Mobile Internet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  <c:pt idx="5">
                  <c:v>0.7</c:v>
                </c:pt>
                <c:pt idx="6">
                  <c:v>0.2</c:v>
                </c:pt>
                <c:pt idx="7">
                  <c:v>1.7</c:v>
                </c:pt>
                <c:pt idx="8">
                  <c:v>1.7</c:v>
                </c:pt>
                <c:pt idx="9">
                  <c:v>2.7</c:v>
                </c:pt>
                <c:pt idx="10">
                  <c:v>5.2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F-4DCD-B3AB-0D04B7BC40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39455974146949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CF-4DCD-B3AB-0D04B7BC402B}"/>
                </c:ext>
              </c:extLst>
            </c:dLbl>
            <c:dLbl>
              <c:idx val="1"/>
              <c:layout>
                <c:manualLayout>
                  <c:x val="6.35487548201174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CF-4DCD-B3AB-0D04B7BC402B}"/>
                </c:ext>
              </c:extLst>
            </c:dLbl>
            <c:dLbl>
              <c:idx val="2"/>
              <c:layout>
                <c:manualLayout>
                  <c:x val="6.247165728079347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CF-4DCD-B3AB-0D04B7BC402B}"/>
                </c:ext>
              </c:extLst>
            </c:dLbl>
            <c:dLbl>
              <c:idx val="3"/>
              <c:layout>
                <c:manualLayout>
                  <c:x val="7.001134005606166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CF-4DCD-B3AB-0D04B7BC402B}"/>
                </c:ext>
              </c:extLst>
            </c:dLbl>
            <c:dLbl>
              <c:idx val="4"/>
              <c:layout>
                <c:manualLayout>
                  <c:x val="7.8628120370653892E-2"/>
                  <c:y val="-8.50882523330845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CF-4DCD-B3AB-0D04B7BC402B}"/>
                </c:ext>
              </c:extLst>
            </c:dLbl>
            <c:dLbl>
              <c:idx val="5"/>
              <c:layout>
                <c:manualLayout>
                  <c:x val="9.3707485921190214E-2"/>
                  <c:y val="-8.50882523330845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CF-4DCD-B3AB-0D04B7BC402B}"/>
                </c:ext>
              </c:extLst>
            </c:dLbl>
            <c:dLbl>
              <c:idx val="6"/>
              <c:layout>
                <c:manualLayout>
                  <c:x val="0.10340136377510645"/>
                  <c:y val="-8.50882523330845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CF-4DCD-B3AB-0D04B7BC402B}"/>
                </c:ext>
              </c:extLst>
            </c:dLbl>
            <c:dLbl>
              <c:idx val="7"/>
              <c:layout>
                <c:manualLayout>
                  <c:x val="0.160487533359279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CF-4DCD-B3AB-0D04B7BC402B}"/>
                </c:ext>
              </c:extLst>
            </c:dLbl>
            <c:dLbl>
              <c:idx val="8"/>
              <c:layout>
                <c:manualLayout>
                  <c:x val="0.2175737029434531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CF-4DCD-B3AB-0D04B7BC402B}"/>
                </c:ext>
              </c:extLst>
            </c:dLbl>
            <c:dLbl>
              <c:idx val="9"/>
              <c:layout>
                <c:manualLayout>
                  <c:x val="0.2154195078648049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4CF-4DCD-B3AB-0D04B7BC402B}"/>
                </c:ext>
              </c:extLst>
            </c:dLbl>
            <c:dLbl>
              <c:idx val="10"/>
              <c:layout>
                <c:manualLayout>
                  <c:x val="0.22726758079736936"/>
                  <c:y val="-2.127206308327114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4CF-4DCD-B3AB-0D04B7BC402B}"/>
                </c:ext>
              </c:extLst>
            </c:dLbl>
            <c:dLbl>
              <c:idx val="11"/>
              <c:layout>
                <c:manualLayout>
                  <c:x val="0.2936909120177516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4CF-4DCD-B3AB-0D04B7BC4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Renewable Energy</c:v>
                </c:pt>
                <c:pt idx="1">
                  <c:v>Advanced oil &amp; gas exploration and recovery</c:v>
                </c:pt>
                <c:pt idx="2">
                  <c:v>Advanced Materials</c:v>
                </c:pt>
                <c:pt idx="3">
                  <c:v>3D Printing</c:v>
                </c:pt>
                <c:pt idx="4">
                  <c:v>Energy Storage</c:v>
                </c:pt>
                <c:pt idx="5">
                  <c:v>Next Generation Genomics</c:v>
                </c:pt>
                <c:pt idx="6">
                  <c:v>Autonomous &amp; Near Autonomous Vehicles</c:v>
                </c:pt>
                <c:pt idx="7">
                  <c:v>Advanced Robotics</c:v>
                </c:pt>
                <c:pt idx="8">
                  <c:v>Cloud Technology</c:v>
                </c:pt>
                <c:pt idx="9">
                  <c:v>Internet of Things</c:v>
                </c:pt>
                <c:pt idx="10">
                  <c:v>Automation of knowledge work </c:v>
                </c:pt>
                <c:pt idx="11">
                  <c:v>Mobile Internet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0.3</c:v>
                </c:pt>
                <c:pt idx="1">
                  <c:v>0.5</c:v>
                </c:pt>
                <c:pt idx="2">
                  <c:v>0.5</c:v>
                </c:pt>
                <c:pt idx="3">
                  <c:v>0.6</c:v>
                </c:pt>
                <c:pt idx="4">
                  <c:v>0.6</c:v>
                </c:pt>
                <c:pt idx="5">
                  <c:v>1.6</c:v>
                </c:pt>
                <c:pt idx="6">
                  <c:v>1.9</c:v>
                </c:pt>
                <c:pt idx="7">
                  <c:v>4.5</c:v>
                </c:pt>
                <c:pt idx="8">
                  <c:v>6.2</c:v>
                </c:pt>
                <c:pt idx="9">
                  <c:v>6.2</c:v>
                </c:pt>
                <c:pt idx="10">
                  <c:v>6.7</c:v>
                </c:pt>
                <c:pt idx="1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F-4DCD-B3AB-0D04B7BC40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49087328"/>
        <c:axId val="449088640"/>
      </c:barChart>
      <c:catAx>
        <c:axId val="44908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088640"/>
        <c:crosses val="autoZero"/>
        <c:auto val="1"/>
        <c:lblAlgn val="ctr"/>
        <c:lblOffset val="100"/>
        <c:noMultiLvlLbl val="0"/>
      </c:catAx>
      <c:valAx>
        <c:axId val="44908864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908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>
        <a:noFill/>
        <a:ln>
          <a:prstDash val="dash"/>
        </a:ln>
      </dgm:spPr>
      <dgm:t>
        <a:bodyPr anchor="ctr"/>
        <a:lstStyle/>
        <a:p>
          <a:pPr algn="l">
            <a:buNone/>
          </a:pPr>
          <a:r>
            <a:rPr lang="en-US" dirty="0"/>
            <a:t>	The IoT market will grow from an installed base of 15.4 billion devices in 2015 to     30.7 B devices in 2020 and 75.4 B in 2025</a:t>
          </a:r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/>
            <a:t>IHS forecasts </a:t>
          </a:r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>
        <a:noFill/>
        <a:ln>
          <a:prstDash val="dash"/>
        </a:ln>
      </dgm:spPr>
      <dgm:t>
        <a:bodyPr anchor="ctr"/>
        <a:lstStyle/>
        <a:p>
          <a:pPr>
            <a:buNone/>
          </a:pPr>
          <a:r>
            <a:rPr lang="en-US" dirty="0"/>
            <a:t>	Investment in the  Industrial IoT is expected to top $60 trillion during the next 15 years.</a:t>
          </a:r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/>
            <a:t>General Electric </a:t>
          </a:r>
        </a:p>
      </dgm:t>
    </dgm:pt>
    <dgm:pt modelId="{7AEB6639-3258-49E8-8B1F-B4A9C61922BE}" type="sibTrans" cxnId="{A63D53AC-541A-4D09-9620-8B1C8D7B91DE}">
      <dgm:prSet/>
      <dgm:spPr>
        <a:noFill/>
      </dgm:spPr>
      <dgm:t>
        <a:bodyPr/>
        <a:lstStyle/>
        <a:p>
          <a:endParaRPr lang="en-US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/>
            <a:t>McKinsey </a:t>
          </a:r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C72AF04E-E36A-4FF8-AA11-BF028A228DAE}">
      <dgm:prSet phldrT="[Text]"/>
      <dgm:spPr>
        <a:noFill/>
        <a:ln>
          <a:prstDash val="dash"/>
        </a:ln>
      </dgm:spPr>
      <dgm:t>
        <a:bodyPr anchor="ctr"/>
        <a:lstStyle/>
        <a:p>
          <a:pPr>
            <a:buNone/>
          </a:pPr>
          <a:r>
            <a:rPr lang="en-US" dirty="0"/>
            <a:t>	The total IoT market size in 2015 was up to $900M, growing to $3.7B in 2020 attaining a 32.6% CAGR.</a:t>
          </a:r>
        </a:p>
      </dgm:t>
    </dgm:pt>
    <dgm:pt modelId="{7B7B0969-D274-4AA3-A29F-0FC32A0ADECB}" type="parTrans" cxnId="{3E3DAC39-777E-45C5-B55A-26B134339D91}">
      <dgm:prSet/>
      <dgm:spPr/>
      <dgm:t>
        <a:bodyPr/>
        <a:lstStyle/>
        <a:p>
          <a:endParaRPr lang="en-US"/>
        </a:p>
      </dgm:t>
    </dgm:pt>
    <dgm:pt modelId="{3CB379FA-375B-44CA-A79B-D600C1EF26E2}" type="sibTrans" cxnId="{3E3DAC39-777E-45C5-B55A-26B134339D91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ScaleX="123875">
        <dgm:presLayoutVars>
          <dgm:bulletEnabled val="1"/>
        </dgm:presLayoutVars>
      </dgm:prSet>
      <dgm:spPr/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 custScaleX="2558" custScaleY="8602" custLinFactNeighborX="-18937" custLinFactNeighborY="11550"/>
      <dgm:spPr>
        <a:prstGeom prst="ellipse">
          <a:avLst/>
        </a:prstGeom>
      </dgm:spPr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ScaleX="127764">
        <dgm:presLayoutVars>
          <dgm:bulletEnabled val="1"/>
        </dgm:presLayoutVars>
      </dgm:prSet>
      <dgm:spPr/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 custFlipHor="1" custScaleX="4485" custScaleY="12603" custLinFactNeighborX="-7395" custLinFactNeighborY="-2187"/>
      <dgm:spPr>
        <a:prstGeom prst="flowChartConnector">
          <a:avLst/>
        </a:prstGeom>
      </dgm:spPr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ScaleX="118986">
        <dgm:presLayoutVars>
          <dgm:bulletEnabled val="1"/>
        </dgm:presLayoutVars>
      </dgm:prSet>
      <dgm:spPr/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D8947A1B-15B7-47A3-B3CF-24874F2B1C2F}" type="presOf" srcId="{0B00F5A8-A0EF-4111-9D86-004317B4F49E}" destId="{E83793B4-2C5C-4D90-82FA-E5EE4745664D}" srcOrd="0" destOrd="0" presId="urn:microsoft.com/office/officeart/2005/8/layout/hProcess4"/>
    <dgm:cxn modelId="{26799B27-FDC4-4156-A695-6471D94A3FF1}" type="presOf" srcId="{0B00F5A8-A0EF-4111-9D86-004317B4F49E}" destId="{67FFE978-6FBE-4424-80BE-B9E4B4DD0695}" srcOrd="1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43D5902A-58D1-465C-BFAF-A483F0BF8179}" type="presOf" srcId="{68838C34-4D02-49F8-ADD7-BFA90D87B7EA}" destId="{69C28D3B-E083-42DF-9EA0-916CA12125A9}" srcOrd="0" destOrd="0" presId="urn:microsoft.com/office/officeart/2005/8/layout/hProcess4"/>
    <dgm:cxn modelId="{C44CF935-5EE5-4B16-B6B6-4B6546AD1191}" type="presOf" srcId="{68838C34-4D02-49F8-ADD7-BFA90D87B7EA}" destId="{843715D2-C2C2-41EB-BDA3-21230FBA46DB}" srcOrd="1" destOrd="0" presId="urn:microsoft.com/office/officeart/2005/8/layout/hProcess4"/>
    <dgm:cxn modelId="{3E3DAC39-777E-45C5-B55A-26B134339D91}" srcId="{FB986F71-3126-4196-BD30-74AEDC39A1CA}" destId="{C72AF04E-E36A-4FF8-AA11-BF028A228DAE}" srcOrd="0" destOrd="0" parTransId="{7B7B0969-D274-4AA3-A29F-0FC32A0ADECB}" sibTransId="{3CB379FA-375B-44CA-A79B-D600C1EF26E2}"/>
    <dgm:cxn modelId="{40977960-1D28-4863-A576-C0944745A5C2}" type="presOf" srcId="{D0B150DF-3AA4-454C-8652-25880449C422}" destId="{6A63D16E-EEE6-4267-97EA-5AD7D2BC4E84}" srcOrd="0" destOrd="0" presId="urn:microsoft.com/office/officeart/2005/8/layout/hProcess4"/>
    <dgm:cxn modelId="{ABBEA64A-2B4C-4AB1-B20E-22AE86A00985}" type="presOf" srcId="{C72AF04E-E36A-4FF8-AA11-BF028A228DAE}" destId="{BFE859F2-A9E8-4F95-9161-8EC68F2D30C4}" srcOrd="1" destOrd="0" presId="urn:microsoft.com/office/officeart/2005/8/layout/hProcess4"/>
    <dgm:cxn modelId="{07953A52-E356-45E1-A180-EF1C5F5CC012}" type="presOf" srcId="{7AEB6639-3258-49E8-8B1F-B4A9C61922BE}" destId="{DC2A0ADB-DCE3-4BF4-9952-0394865777AC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DBCEDA7F-DC4E-4336-BB24-0960232A3AFC}" type="presOf" srcId="{58828492-5CEF-4AFE-95CB-5D7E6A18158B}" destId="{047F5837-10E2-4FFC-A492-DB8A19EF48CA}" srcOrd="0" destOrd="0" presId="urn:microsoft.com/office/officeart/2005/8/layout/hProcess4"/>
    <dgm:cxn modelId="{F5F2E980-2C42-4D99-A573-B4F1CB3B6775}" type="presOf" srcId="{C72AF04E-E36A-4FF8-AA11-BF028A228DAE}" destId="{96015622-8A46-45CF-A72A-2856B699B374}" srcOrd="0" destOrd="0" presId="urn:microsoft.com/office/officeart/2005/8/layout/hProcess4"/>
    <dgm:cxn modelId="{7D686798-E144-440E-8285-806E335DAEF3}" type="presOf" srcId="{0E9DE493-19D7-4EC9-97C9-5F26233F1106}" destId="{3960CFF8-4383-4382-8D6D-F2A00F508E8D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ED288EAD-FF13-4341-A321-2DEE3B07C7EE}" type="presOf" srcId="{F6D27D1B-CDCB-481F-B8FA-AB31B2A119DE}" destId="{029D1FDE-4DD7-4FA5-8C70-0C747477B66C}" srcOrd="0" destOrd="0" presId="urn:microsoft.com/office/officeart/2005/8/layout/hProcess4"/>
    <dgm:cxn modelId="{80AAF2CD-2439-46DC-BA3D-056151ECC6C5}" type="presOf" srcId="{FB986F71-3126-4196-BD30-74AEDC39A1CA}" destId="{E18C6CF4-EDEB-4539-A36D-E0355B62619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71618615-649E-4B3E-B68B-3BC38A07CC1E}" type="presParOf" srcId="{3960CFF8-4383-4382-8D6D-F2A00F508E8D}" destId="{366CFF54-5C8F-47F9-BFD8-D9AF3EADDA3E}" srcOrd="0" destOrd="0" presId="urn:microsoft.com/office/officeart/2005/8/layout/hProcess4"/>
    <dgm:cxn modelId="{59D365F2-4453-4957-92E3-D9B9CC866D5A}" type="presParOf" srcId="{3960CFF8-4383-4382-8D6D-F2A00F508E8D}" destId="{13688FBD-4079-41FE-A6A2-B5B0F293E6BF}" srcOrd="1" destOrd="0" presId="urn:microsoft.com/office/officeart/2005/8/layout/hProcess4"/>
    <dgm:cxn modelId="{BF926B7B-13BA-418A-9863-8855237AD2BA}" type="presParOf" srcId="{3960CFF8-4383-4382-8D6D-F2A00F508E8D}" destId="{224851B6-C14D-49DE-883B-A13003DA4601}" srcOrd="2" destOrd="0" presId="urn:microsoft.com/office/officeart/2005/8/layout/hProcess4"/>
    <dgm:cxn modelId="{A677B9C6-8740-4A50-8588-F00A9742E943}" type="presParOf" srcId="{224851B6-C14D-49DE-883B-A13003DA4601}" destId="{1439717B-283C-48FF-AF62-1990F52B6512}" srcOrd="0" destOrd="0" presId="urn:microsoft.com/office/officeart/2005/8/layout/hProcess4"/>
    <dgm:cxn modelId="{AEBC4BF5-859D-449D-82B2-98D8356D9C5C}" type="presParOf" srcId="{1439717B-283C-48FF-AF62-1990F52B6512}" destId="{BCCE6711-D1D8-4B2C-917E-41AB5A6114A8}" srcOrd="0" destOrd="0" presId="urn:microsoft.com/office/officeart/2005/8/layout/hProcess4"/>
    <dgm:cxn modelId="{049C31C2-E771-4CA2-A1FC-2AC9EBA3B666}" type="presParOf" srcId="{1439717B-283C-48FF-AF62-1990F52B6512}" destId="{96015622-8A46-45CF-A72A-2856B699B374}" srcOrd="1" destOrd="0" presId="urn:microsoft.com/office/officeart/2005/8/layout/hProcess4"/>
    <dgm:cxn modelId="{58D16DEE-5032-48A0-8343-5835CBF5E511}" type="presParOf" srcId="{1439717B-283C-48FF-AF62-1990F52B6512}" destId="{BFE859F2-A9E8-4F95-9161-8EC68F2D30C4}" srcOrd="2" destOrd="0" presId="urn:microsoft.com/office/officeart/2005/8/layout/hProcess4"/>
    <dgm:cxn modelId="{925D5FEF-D0F7-48D2-A02E-C25A153F0AAF}" type="presParOf" srcId="{1439717B-283C-48FF-AF62-1990F52B6512}" destId="{E18C6CF4-EDEB-4539-A36D-E0355B626199}" srcOrd="3" destOrd="0" presId="urn:microsoft.com/office/officeart/2005/8/layout/hProcess4"/>
    <dgm:cxn modelId="{68A7B576-F61C-4011-A54A-346182747352}" type="presParOf" srcId="{1439717B-283C-48FF-AF62-1990F52B6512}" destId="{D9FCD5E9-9E94-4534-BAB4-3DB8EB44E7D0}" srcOrd="4" destOrd="0" presId="urn:microsoft.com/office/officeart/2005/8/layout/hProcess4"/>
    <dgm:cxn modelId="{75AD141E-1E7F-4FC2-9131-954B83D040A7}" type="presParOf" srcId="{224851B6-C14D-49DE-883B-A13003DA4601}" destId="{6A63D16E-EEE6-4267-97EA-5AD7D2BC4E84}" srcOrd="1" destOrd="0" presId="urn:microsoft.com/office/officeart/2005/8/layout/hProcess4"/>
    <dgm:cxn modelId="{6A967300-6545-4F75-B336-E3CD6D683BD3}" type="presParOf" srcId="{224851B6-C14D-49DE-883B-A13003DA4601}" destId="{59BAED1E-A4FE-4FA3-8716-57917AF47F38}" srcOrd="2" destOrd="0" presId="urn:microsoft.com/office/officeart/2005/8/layout/hProcess4"/>
    <dgm:cxn modelId="{60F69F26-E708-46AE-8900-5C75C7D1E993}" type="presParOf" srcId="{59BAED1E-A4FE-4FA3-8716-57917AF47F38}" destId="{5C833856-7FAF-4B27-932C-67C7D08339F2}" srcOrd="0" destOrd="0" presId="urn:microsoft.com/office/officeart/2005/8/layout/hProcess4"/>
    <dgm:cxn modelId="{B1168BA3-638C-45CF-A058-15121092169B}" type="presParOf" srcId="{59BAED1E-A4FE-4FA3-8716-57917AF47F38}" destId="{E83793B4-2C5C-4D90-82FA-E5EE4745664D}" srcOrd="1" destOrd="0" presId="urn:microsoft.com/office/officeart/2005/8/layout/hProcess4"/>
    <dgm:cxn modelId="{982EEA61-6875-4D1B-82BD-01441CA479B0}" type="presParOf" srcId="{59BAED1E-A4FE-4FA3-8716-57917AF47F38}" destId="{67FFE978-6FBE-4424-80BE-B9E4B4DD0695}" srcOrd="2" destOrd="0" presId="urn:microsoft.com/office/officeart/2005/8/layout/hProcess4"/>
    <dgm:cxn modelId="{FCBAB235-5E5F-4E72-AFA9-F7B2EFBFC19A}" type="presParOf" srcId="{59BAED1E-A4FE-4FA3-8716-57917AF47F38}" destId="{029D1FDE-4DD7-4FA5-8C70-0C747477B66C}" srcOrd="3" destOrd="0" presId="urn:microsoft.com/office/officeart/2005/8/layout/hProcess4"/>
    <dgm:cxn modelId="{F9248A55-7A44-4A41-841A-2E9ABF04CBAD}" type="presParOf" srcId="{59BAED1E-A4FE-4FA3-8716-57917AF47F38}" destId="{C2556EF6-41FF-46C6-8829-911BFA533FFE}" srcOrd="4" destOrd="0" presId="urn:microsoft.com/office/officeart/2005/8/layout/hProcess4"/>
    <dgm:cxn modelId="{5AC4DC57-418C-47D8-8966-0ED681C6A79F}" type="presParOf" srcId="{224851B6-C14D-49DE-883B-A13003DA4601}" destId="{DC2A0ADB-DCE3-4BF4-9952-0394865777AC}" srcOrd="3" destOrd="0" presId="urn:microsoft.com/office/officeart/2005/8/layout/hProcess4"/>
    <dgm:cxn modelId="{DD441094-34EE-41ED-BB16-345F972D28C4}" type="presParOf" srcId="{224851B6-C14D-49DE-883B-A13003DA4601}" destId="{A874A3A3-A340-4ABC-99B5-7529D4415335}" srcOrd="4" destOrd="0" presId="urn:microsoft.com/office/officeart/2005/8/layout/hProcess4"/>
    <dgm:cxn modelId="{BC29E38B-2798-482A-A1FD-0F1600DC360E}" type="presParOf" srcId="{A874A3A3-A340-4ABC-99B5-7529D4415335}" destId="{14032C0B-60AE-432B-A713-F993D1C4BA8F}" srcOrd="0" destOrd="0" presId="urn:microsoft.com/office/officeart/2005/8/layout/hProcess4"/>
    <dgm:cxn modelId="{E8416185-E176-403F-9513-2847E7B18EE0}" type="presParOf" srcId="{A874A3A3-A340-4ABC-99B5-7529D4415335}" destId="{69C28D3B-E083-42DF-9EA0-916CA12125A9}" srcOrd="1" destOrd="0" presId="urn:microsoft.com/office/officeart/2005/8/layout/hProcess4"/>
    <dgm:cxn modelId="{BFB2E511-1DE2-4A66-9105-9CB165B88E96}" type="presParOf" srcId="{A874A3A3-A340-4ABC-99B5-7529D4415335}" destId="{843715D2-C2C2-41EB-BDA3-21230FBA46DB}" srcOrd="2" destOrd="0" presId="urn:microsoft.com/office/officeart/2005/8/layout/hProcess4"/>
    <dgm:cxn modelId="{B0292FA6-D70A-464E-B68D-672D0A2B7043}" type="presParOf" srcId="{A874A3A3-A340-4ABC-99B5-7529D4415335}" destId="{047F5837-10E2-4FFC-A492-DB8A19EF48CA}" srcOrd="3" destOrd="0" presId="urn:microsoft.com/office/officeart/2005/8/layout/hProcess4"/>
    <dgm:cxn modelId="{ED6A0D07-59F4-440D-8D62-7468538A0F3F}" type="presParOf" srcId="{A874A3A3-A340-4ABC-99B5-7529D4415335}" destId="{7D6A154D-27BB-4CCE-9250-BCDD2CD5C383}" srcOrd="4" destOrd="0" presId="urn:microsoft.com/office/officeart/2005/8/layout/hProcess4"/>
  </dgm:cxnLst>
  <dgm:bg/>
  <dgm:whole>
    <a:ln>
      <a:prstDash val="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19D8F-5DD8-4937-8215-4DA94AEE2F45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6DA0B-96E0-480D-9107-DC85D710BFC7}">
      <dgm:prSet phldrT="[Text]"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Massive Market</a:t>
          </a:r>
        </a:p>
      </dgm:t>
    </dgm:pt>
    <dgm:pt modelId="{1DB3BDBB-3DD0-4042-9B58-483793C104B8}" type="parTrans" cxnId="{09017673-AFD5-4F5A-9F38-D272B71BCC8A}">
      <dgm:prSet/>
      <dgm:spPr/>
      <dgm:t>
        <a:bodyPr/>
        <a:lstStyle/>
        <a:p>
          <a:endParaRPr lang="en-US"/>
        </a:p>
      </dgm:t>
    </dgm:pt>
    <dgm:pt modelId="{98560CA5-3C72-42E9-BDA3-1BDE9F14365D}" type="sibTrans" cxnId="{09017673-AFD5-4F5A-9F38-D272B71BCC8A}">
      <dgm:prSet/>
      <dgm:spPr/>
      <dgm:t>
        <a:bodyPr/>
        <a:lstStyle/>
        <a:p>
          <a:endParaRPr lang="en-US"/>
        </a:p>
      </dgm:t>
    </dgm:pt>
    <dgm:pt modelId="{1D061DAF-55F9-412B-89B8-98C5C28FDBE0}">
      <dgm:prSet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Explosive Growth</a:t>
          </a:r>
        </a:p>
      </dgm:t>
    </dgm:pt>
    <dgm:pt modelId="{EFDF689D-96FE-4A33-86EB-34075E894688}" type="parTrans" cxnId="{54ADBFCB-9755-4855-A1E4-B436A5EB94E5}">
      <dgm:prSet/>
      <dgm:spPr/>
      <dgm:t>
        <a:bodyPr/>
        <a:lstStyle/>
        <a:p>
          <a:endParaRPr lang="en-US"/>
        </a:p>
      </dgm:t>
    </dgm:pt>
    <dgm:pt modelId="{C0D4150F-E803-4895-9EE8-663ABE050BCC}" type="sibTrans" cxnId="{54ADBFCB-9755-4855-A1E4-B436A5EB94E5}">
      <dgm:prSet/>
      <dgm:spPr/>
      <dgm:t>
        <a:bodyPr/>
        <a:lstStyle/>
        <a:p>
          <a:endParaRPr lang="en-US"/>
        </a:p>
      </dgm:t>
    </dgm:pt>
    <dgm:pt modelId="{9E49FE08-069C-46D7-A061-91D16174CF03}">
      <dgm:prSet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Worldwide Demand</a:t>
          </a:r>
        </a:p>
      </dgm:t>
    </dgm:pt>
    <dgm:pt modelId="{0ADE5C31-2D2A-4FDE-A2A6-37A2CDDBE4E8}" type="parTrans" cxnId="{932FDD52-5846-4F52-8B62-7C742ABF81B3}">
      <dgm:prSet/>
      <dgm:spPr/>
      <dgm:t>
        <a:bodyPr/>
        <a:lstStyle/>
        <a:p>
          <a:endParaRPr lang="en-US"/>
        </a:p>
      </dgm:t>
    </dgm:pt>
    <dgm:pt modelId="{D3E1F164-A3BF-4988-93A7-4E4D69787D5C}" type="sibTrans" cxnId="{932FDD52-5846-4F52-8B62-7C742ABF81B3}">
      <dgm:prSet/>
      <dgm:spPr/>
      <dgm:t>
        <a:bodyPr/>
        <a:lstStyle/>
        <a:p>
          <a:endParaRPr lang="en-US"/>
        </a:p>
      </dgm:t>
    </dgm:pt>
    <dgm:pt modelId="{CDD79322-B65B-4895-9AAE-A541B1F86F5B}" type="pres">
      <dgm:prSet presAssocID="{ACA19D8F-5DD8-4937-8215-4DA94AEE2F45}" presName="diagram" presStyleCnt="0">
        <dgm:presLayoutVars>
          <dgm:dir/>
          <dgm:resizeHandles val="exact"/>
        </dgm:presLayoutVars>
      </dgm:prSet>
      <dgm:spPr/>
    </dgm:pt>
    <dgm:pt modelId="{215F2C61-CCC0-47F5-BB53-7382FB9AEB7D}" type="pres">
      <dgm:prSet presAssocID="{CF76DA0B-96E0-480D-9107-DC85D710BFC7}" presName="node" presStyleLbl="node1" presStyleIdx="0" presStyleCnt="3">
        <dgm:presLayoutVars>
          <dgm:bulletEnabled val="1"/>
        </dgm:presLayoutVars>
      </dgm:prSet>
      <dgm:spPr/>
    </dgm:pt>
    <dgm:pt modelId="{AE96CE39-99D4-4216-B038-D38957BF5C84}" type="pres">
      <dgm:prSet presAssocID="{98560CA5-3C72-42E9-BDA3-1BDE9F14365D}" presName="sibTrans" presStyleCnt="0"/>
      <dgm:spPr/>
    </dgm:pt>
    <dgm:pt modelId="{6B8B4B4C-981F-4D0E-830E-57C962570F83}" type="pres">
      <dgm:prSet presAssocID="{1D061DAF-55F9-412B-89B8-98C5C28FDBE0}" presName="node" presStyleLbl="node1" presStyleIdx="1" presStyleCnt="3">
        <dgm:presLayoutVars>
          <dgm:bulletEnabled val="1"/>
        </dgm:presLayoutVars>
      </dgm:prSet>
      <dgm:spPr/>
    </dgm:pt>
    <dgm:pt modelId="{7D8BF45C-70EA-4A29-A8FF-7FB5BC3DF6E3}" type="pres">
      <dgm:prSet presAssocID="{C0D4150F-E803-4895-9EE8-663ABE050BCC}" presName="sibTrans" presStyleCnt="0"/>
      <dgm:spPr/>
    </dgm:pt>
    <dgm:pt modelId="{6510E9F4-5AFA-4914-80A9-1041B73E685F}" type="pres">
      <dgm:prSet presAssocID="{9E49FE08-069C-46D7-A061-91D16174CF03}" presName="node" presStyleLbl="node1" presStyleIdx="2" presStyleCnt="3">
        <dgm:presLayoutVars>
          <dgm:bulletEnabled val="1"/>
        </dgm:presLayoutVars>
      </dgm:prSet>
      <dgm:spPr/>
    </dgm:pt>
  </dgm:ptLst>
  <dgm:cxnLst>
    <dgm:cxn modelId="{3C7C7C1C-6352-4965-81CC-97B9D7B70940}" type="presOf" srcId="{1D061DAF-55F9-412B-89B8-98C5C28FDBE0}" destId="{6B8B4B4C-981F-4D0E-830E-57C962570F83}" srcOrd="0" destOrd="0" presId="urn:microsoft.com/office/officeart/2005/8/layout/default"/>
    <dgm:cxn modelId="{46FEB22C-D18B-4064-8A1C-2985480977A3}" type="presOf" srcId="{CF76DA0B-96E0-480D-9107-DC85D710BFC7}" destId="{215F2C61-CCC0-47F5-BB53-7382FB9AEB7D}" srcOrd="0" destOrd="0" presId="urn:microsoft.com/office/officeart/2005/8/layout/default"/>
    <dgm:cxn modelId="{932FDD52-5846-4F52-8B62-7C742ABF81B3}" srcId="{ACA19D8F-5DD8-4937-8215-4DA94AEE2F45}" destId="{9E49FE08-069C-46D7-A061-91D16174CF03}" srcOrd="2" destOrd="0" parTransId="{0ADE5C31-2D2A-4FDE-A2A6-37A2CDDBE4E8}" sibTransId="{D3E1F164-A3BF-4988-93A7-4E4D69787D5C}"/>
    <dgm:cxn modelId="{09017673-AFD5-4F5A-9F38-D272B71BCC8A}" srcId="{ACA19D8F-5DD8-4937-8215-4DA94AEE2F45}" destId="{CF76DA0B-96E0-480D-9107-DC85D710BFC7}" srcOrd="0" destOrd="0" parTransId="{1DB3BDBB-3DD0-4042-9B58-483793C104B8}" sibTransId="{98560CA5-3C72-42E9-BDA3-1BDE9F14365D}"/>
    <dgm:cxn modelId="{7EC359AB-91BC-4684-9193-2BECBB2AF150}" type="presOf" srcId="{ACA19D8F-5DD8-4937-8215-4DA94AEE2F45}" destId="{CDD79322-B65B-4895-9AAE-A541B1F86F5B}" srcOrd="0" destOrd="0" presId="urn:microsoft.com/office/officeart/2005/8/layout/default"/>
    <dgm:cxn modelId="{54ADBFCB-9755-4855-A1E4-B436A5EB94E5}" srcId="{ACA19D8F-5DD8-4937-8215-4DA94AEE2F45}" destId="{1D061DAF-55F9-412B-89B8-98C5C28FDBE0}" srcOrd="1" destOrd="0" parTransId="{EFDF689D-96FE-4A33-86EB-34075E894688}" sibTransId="{C0D4150F-E803-4895-9EE8-663ABE050BCC}"/>
    <dgm:cxn modelId="{52ED6FF5-7C23-4E42-88E6-7F0F04734C08}" type="presOf" srcId="{9E49FE08-069C-46D7-A061-91D16174CF03}" destId="{6510E9F4-5AFA-4914-80A9-1041B73E685F}" srcOrd="0" destOrd="0" presId="urn:microsoft.com/office/officeart/2005/8/layout/default"/>
    <dgm:cxn modelId="{A632A116-B12B-44A9-9E13-A065CE86B8B9}" type="presParOf" srcId="{CDD79322-B65B-4895-9AAE-A541B1F86F5B}" destId="{215F2C61-CCC0-47F5-BB53-7382FB9AEB7D}" srcOrd="0" destOrd="0" presId="urn:microsoft.com/office/officeart/2005/8/layout/default"/>
    <dgm:cxn modelId="{06958CFD-70EE-4DF4-8173-26C3594EC886}" type="presParOf" srcId="{CDD79322-B65B-4895-9AAE-A541B1F86F5B}" destId="{AE96CE39-99D4-4216-B038-D38957BF5C84}" srcOrd="1" destOrd="0" presId="urn:microsoft.com/office/officeart/2005/8/layout/default"/>
    <dgm:cxn modelId="{54D99F53-7DB9-443D-A7D8-EDA796FDCD01}" type="presParOf" srcId="{CDD79322-B65B-4895-9AAE-A541B1F86F5B}" destId="{6B8B4B4C-981F-4D0E-830E-57C962570F83}" srcOrd="2" destOrd="0" presId="urn:microsoft.com/office/officeart/2005/8/layout/default"/>
    <dgm:cxn modelId="{6EEED74A-CEB2-4729-AC61-C1D8BE3470F1}" type="presParOf" srcId="{CDD79322-B65B-4895-9AAE-A541B1F86F5B}" destId="{7D8BF45C-70EA-4A29-A8FF-7FB5BC3DF6E3}" srcOrd="3" destOrd="0" presId="urn:microsoft.com/office/officeart/2005/8/layout/default"/>
    <dgm:cxn modelId="{1D8C8FA8-7A39-4884-A007-B104EFC851A6}" type="presParOf" srcId="{CDD79322-B65B-4895-9AAE-A541B1F86F5B}" destId="{6510E9F4-5AFA-4914-80A9-1041B73E685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689" y="1137878"/>
          <a:ext cx="2762050" cy="1839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	The total IoT market size in 2015 was up to $900M, growing to $3.7B in 2020 attaining a 32.6% CAGR.</a:t>
          </a:r>
        </a:p>
      </dsp:txBody>
      <dsp:txXfrm>
        <a:off x="43010" y="1180199"/>
        <a:ext cx="2677408" cy="1360319"/>
      </dsp:txXfrm>
    </dsp:sp>
    <dsp:sp modelId="{6A63D16E-EEE6-4267-97EA-5AD7D2BC4E84}">
      <dsp:nvSpPr>
        <dsp:cNvPr id="0" name=""/>
        <dsp:cNvSpPr/>
      </dsp:nvSpPr>
      <dsp:spPr>
        <a:xfrm>
          <a:off x="2348295" y="2909910"/>
          <a:ext cx="74486" cy="250481"/>
        </a:xfrm>
        <a:prstGeom prst="ellips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762351" y="2582840"/>
          <a:ext cx="1981962" cy="78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McKinsey </a:t>
          </a:r>
        </a:p>
      </dsp:txBody>
      <dsp:txXfrm>
        <a:off x="785435" y="2605924"/>
        <a:ext cx="1935794" cy="741993"/>
      </dsp:txXfrm>
    </dsp:sp>
    <dsp:sp modelId="{E83793B4-2C5C-4D90-82FA-E5EE4745664D}">
      <dsp:nvSpPr>
        <dsp:cNvPr id="0" name=""/>
        <dsp:cNvSpPr/>
      </dsp:nvSpPr>
      <dsp:spPr>
        <a:xfrm>
          <a:off x="3179321" y="1137878"/>
          <a:ext cx="2848763" cy="1839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	Investment in the  Industrial IoT is expected to top $60 trillion during the next 15 years.</a:t>
          </a:r>
        </a:p>
      </dsp:txBody>
      <dsp:txXfrm>
        <a:off x="3221642" y="1574280"/>
        <a:ext cx="2764121" cy="1360319"/>
      </dsp:txXfrm>
    </dsp:sp>
    <dsp:sp modelId="{DC2A0ADB-DCE3-4BF4-9952-0394865777AC}">
      <dsp:nvSpPr>
        <dsp:cNvPr id="0" name=""/>
        <dsp:cNvSpPr/>
      </dsp:nvSpPr>
      <dsp:spPr>
        <a:xfrm flipH="1">
          <a:off x="5953523" y="1204802"/>
          <a:ext cx="140565" cy="394994"/>
        </a:xfrm>
        <a:prstGeom prst="flowChartConnector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984339" y="743798"/>
          <a:ext cx="1981962" cy="78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Electric </a:t>
          </a:r>
        </a:p>
      </dsp:txBody>
      <dsp:txXfrm>
        <a:off x="4007423" y="766882"/>
        <a:ext cx="1935794" cy="741993"/>
      </dsp:txXfrm>
    </dsp:sp>
    <dsp:sp modelId="{69C28D3B-E083-42DF-9EA0-916CA12125A9}">
      <dsp:nvSpPr>
        <dsp:cNvPr id="0" name=""/>
        <dsp:cNvSpPr/>
      </dsp:nvSpPr>
      <dsp:spPr>
        <a:xfrm>
          <a:off x="6444666" y="1137878"/>
          <a:ext cx="2653039" cy="1839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	The IoT market will grow from an installed base of 15.4 billion devices in 2015 to     30.7 B devices in 2020 and 75.4 B in 2025</a:t>
          </a:r>
        </a:p>
      </dsp:txBody>
      <dsp:txXfrm>
        <a:off x="6486987" y="1180199"/>
        <a:ext cx="2568397" cy="1360319"/>
      </dsp:txXfrm>
    </dsp:sp>
    <dsp:sp modelId="{047F5837-10E2-4FFC-A492-DB8A19EF48CA}">
      <dsp:nvSpPr>
        <dsp:cNvPr id="0" name=""/>
        <dsp:cNvSpPr/>
      </dsp:nvSpPr>
      <dsp:spPr>
        <a:xfrm>
          <a:off x="7151823" y="2582840"/>
          <a:ext cx="1981962" cy="78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IHS forecasts </a:t>
          </a:r>
        </a:p>
      </dsp:txBody>
      <dsp:txXfrm>
        <a:off x="7174907" y="2605924"/>
        <a:ext cx="1935794" cy="741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F2C61-CCC0-47F5-BB53-7382FB9AEB7D}">
      <dsp:nvSpPr>
        <dsp:cNvPr id="0" name=""/>
        <dsp:cNvSpPr/>
      </dsp:nvSpPr>
      <dsp:spPr>
        <a:xfrm>
          <a:off x="433515" y="2594"/>
          <a:ext cx="2163140" cy="1297884"/>
        </a:xfrm>
        <a:prstGeom prst="rect">
          <a:avLst/>
        </a:prstGeom>
        <a:solidFill>
          <a:schemeClr val="tx2">
            <a:lumMod val="65000"/>
            <a:lumOff val="3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Massive Market</a:t>
          </a:r>
        </a:p>
      </dsp:txBody>
      <dsp:txXfrm>
        <a:off x="433515" y="2594"/>
        <a:ext cx="2163140" cy="1297884"/>
      </dsp:txXfrm>
    </dsp:sp>
    <dsp:sp modelId="{6B8B4B4C-981F-4D0E-830E-57C962570F83}">
      <dsp:nvSpPr>
        <dsp:cNvPr id="0" name=""/>
        <dsp:cNvSpPr/>
      </dsp:nvSpPr>
      <dsp:spPr>
        <a:xfrm>
          <a:off x="433515" y="1516792"/>
          <a:ext cx="2163140" cy="1297884"/>
        </a:xfrm>
        <a:prstGeom prst="rect">
          <a:avLst/>
        </a:prstGeom>
        <a:solidFill>
          <a:schemeClr val="tx2">
            <a:lumMod val="65000"/>
            <a:lumOff val="3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Explosive Growth</a:t>
          </a:r>
        </a:p>
      </dsp:txBody>
      <dsp:txXfrm>
        <a:off x="433515" y="1516792"/>
        <a:ext cx="2163140" cy="1297884"/>
      </dsp:txXfrm>
    </dsp:sp>
    <dsp:sp modelId="{6510E9F4-5AFA-4914-80A9-1041B73E685F}">
      <dsp:nvSpPr>
        <dsp:cNvPr id="0" name=""/>
        <dsp:cNvSpPr/>
      </dsp:nvSpPr>
      <dsp:spPr>
        <a:xfrm>
          <a:off x="433515" y="3030990"/>
          <a:ext cx="2163140" cy="1297884"/>
        </a:xfrm>
        <a:prstGeom prst="rect">
          <a:avLst/>
        </a:prstGeom>
        <a:solidFill>
          <a:schemeClr val="tx2">
            <a:lumMod val="65000"/>
            <a:lumOff val="3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Worldwide Demand</a:t>
          </a:r>
        </a:p>
      </dsp:txBody>
      <dsp:txXfrm>
        <a:off x="433515" y="3030990"/>
        <a:ext cx="2163140" cy="129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10000"/>
                    </a14:imgEffect>
                  </a14:imgLayer>
                </a14:imgProps>
              </a:ext>
            </a:extLst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0151FC-B56A-412A-B7E5-2D0DB905E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41" b="16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19083"/>
            <a:ext cx="6858000" cy="1097281"/>
          </a:xfrm>
        </p:spPr>
        <p:txBody>
          <a:bodyPr>
            <a:normAutofit/>
          </a:bodyPr>
          <a:lstStyle/>
          <a:p>
            <a:r>
              <a:rPr lang="en-US" sz="7200" dirty="0"/>
              <a:t>Cyber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16365"/>
            <a:ext cx="6858000" cy="10972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0664"/>
            <a:ext cx="9448800" cy="1033975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 Opportunities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A99CC5-7255-40D6-8CD0-9AB344695632}"/>
              </a:ext>
            </a:extLst>
          </p:cNvPr>
          <p:cNvSpPr txBox="1">
            <a:spLocks/>
          </p:cNvSpPr>
          <p:nvPr/>
        </p:nvSpPr>
        <p:spPr>
          <a:xfrm>
            <a:off x="901148" y="665647"/>
            <a:ext cx="10180983" cy="672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AIMS – ADVANCE INFORMATICS &amp; MEDICAL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E4ABE-0C79-43BB-93AF-F8B0449658E9}"/>
              </a:ext>
            </a:extLst>
          </p:cNvPr>
          <p:cNvSpPr txBox="1"/>
          <p:nvPr/>
        </p:nvSpPr>
        <p:spPr>
          <a:xfrm>
            <a:off x="745588" y="3053866"/>
            <a:ext cx="8609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have a rock-solid protection of your digital assets provided by the most pragmatic, certified and experienced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stay in compliance with regulations, standards and protocols that every business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invest in the most profitable domain in cyber space as a:</a:t>
            </a:r>
          </a:p>
          <a:p>
            <a:pPr algn="ctr"/>
            <a:endParaRPr lang="en-US" sz="2400" dirty="0"/>
          </a:p>
          <a:p>
            <a:pPr lvl="2"/>
            <a:r>
              <a:rPr lang="en-US" sz="2400" dirty="0"/>
              <a:t>- Venture Capital		- Private Equity</a:t>
            </a:r>
          </a:p>
          <a:p>
            <a:pPr lvl="2"/>
            <a:r>
              <a:rPr lang="en-US" sz="2400" dirty="0"/>
              <a:t>- Fixed Income returns	- Shareholders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D587B-3904-4623-A776-2DA92A93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2585700" ty="-27876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Contact US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698C46F-ED94-4672-8916-F37CA29F46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3" b="3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188865"/>
            <a:ext cx="4799140" cy="36971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Advanced Informatics &amp; Medical Solutions</a:t>
            </a:r>
          </a:p>
          <a:p>
            <a:r>
              <a:rPr lang="en-US" dirty="0">
                <a:solidFill>
                  <a:schemeClr val="bg1"/>
                </a:solidFill>
              </a:rPr>
              <a:t>Long Island High Technology Incubator </a:t>
            </a:r>
          </a:p>
          <a:p>
            <a:r>
              <a:rPr lang="en-US" dirty="0">
                <a:solidFill>
                  <a:schemeClr val="bg1"/>
                </a:solidFill>
              </a:rPr>
              <a:t>25 Health Sciences Drive, Mail Box 306 </a:t>
            </a:r>
          </a:p>
          <a:p>
            <a:r>
              <a:rPr lang="en-US" dirty="0">
                <a:solidFill>
                  <a:schemeClr val="bg1"/>
                </a:solidFill>
              </a:rPr>
              <a:t>Stony Brook, NY 11790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Phone: 516-441-AIMS</a:t>
            </a:r>
          </a:p>
          <a:p>
            <a:r>
              <a:rPr lang="en-US" dirty="0">
                <a:solidFill>
                  <a:schemeClr val="bg1"/>
                </a:solidFill>
              </a:rPr>
              <a:t>Fax: 631-444-8825</a:t>
            </a:r>
          </a:p>
          <a:p>
            <a:r>
              <a:rPr lang="en-US" dirty="0">
                <a:solidFill>
                  <a:schemeClr val="bg1"/>
                </a:solidFill>
              </a:rPr>
              <a:t>Email: info@aiMedicalSolutions.com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4338F-C6E2-4E87-8495-226516595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8" y="665647"/>
            <a:ext cx="10180983" cy="6728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Cyber Security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6BC0F8-B1D5-458D-91CC-49D44843873C}"/>
              </a:ext>
            </a:extLst>
          </p:cNvPr>
          <p:cNvSpPr/>
          <p:nvPr/>
        </p:nvSpPr>
        <p:spPr>
          <a:xfrm>
            <a:off x="1842054" y="1984512"/>
            <a:ext cx="2690191" cy="131196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Technologies</a:t>
            </a:r>
          </a:p>
          <a:p>
            <a:pPr algn="ctr"/>
            <a:r>
              <a:rPr lang="en-US" dirty="0"/>
              <a:t>Processes</a:t>
            </a:r>
          </a:p>
          <a:p>
            <a:pPr algn="ctr"/>
            <a:r>
              <a:rPr lang="en-US" dirty="0"/>
              <a:t>Practices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4F4DAD-993E-4CB6-9EF2-546A997358BE}"/>
              </a:ext>
            </a:extLst>
          </p:cNvPr>
          <p:cNvSpPr/>
          <p:nvPr/>
        </p:nvSpPr>
        <p:spPr>
          <a:xfrm>
            <a:off x="4750904" y="1984512"/>
            <a:ext cx="2690191" cy="131196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Computer Systems</a:t>
            </a:r>
          </a:p>
          <a:p>
            <a:pPr algn="ctr"/>
            <a:r>
              <a:rPr lang="en-US" dirty="0"/>
              <a:t>Home and Gaming Devices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D7E006-3E7C-4BC3-A9F6-1B89A7A5E14F}"/>
              </a:ext>
            </a:extLst>
          </p:cNvPr>
          <p:cNvSpPr/>
          <p:nvPr/>
        </p:nvSpPr>
        <p:spPr>
          <a:xfrm>
            <a:off x="3296479" y="3727173"/>
            <a:ext cx="2690191" cy="131196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Wireless</a:t>
            </a:r>
          </a:p>
          <a:p>
            <a:pPr algn="ctr"/>
            <a:r>
              <a:rPr lang="en-US" dirty="0"/>
              <a:t>Bluetooth</a:t>
            </a:r>
          </a:p>
          <a:p>
            <a:pPr algn="ctr"/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12B601-0989-4221-9855-3F3F50EA105B}"/>
              </a:ext>
            </a:extLst>
          </p:cNvPr>
          <p:cNvSpPr/>
          <p:nvPr/>
        </p:nvSpPr>
        <p:spPr>
          <a:xfrm>
            <a:off x="6205329" y="3727173"/>
            <a:ext cx="2690191" cy="131196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Smart Devices</a:t>
            </a:r>
          </a:p>
          <a:p>
            <a:pPr algn="ctr"/>
            <a:r>
              <a:rPr lang="en-US" dirty="0"/>
              <a:t>Smart Phones</a:t>
            </a:r>
          </a:p>
          <a:p>
            <a:pPr algn="ctr"/>
            <a:r>
              <a:rPr lang="en-US" dirty="0"/>
              <a:t>Televisions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5CEC7D-922B-4B97-8C63-67926A311CCA}"/>
              </a:ext>
            </a:extLst>
          </p:cNvPr>
          <p:cNvSpPr/>
          <p:nvPr/>
        </p:nvSpPr>
        <p:spPr>
          <a:xfrm>
            <a:off x="7659755" y="1984512"/>
            <a:ext cx="2690191" cy="131196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Internet</a:t>
            </a:r>
          </a:p>
          <a:p>
            <a:pPr algn="ctr"/>
            <a:r>
              <a:rPr lang="en-US" dirty="0"/>
              <a:t>Internet of Things (IOT)</a:t>
            </a:r>
          </a:p>
          <a:p>
            <a:pPr algn="ctr"/>
            <a:r>
              <a:rPr lang="en-US" dirty="0"/>
              <a:t>Autonomous Systems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C767E1-3C1D-4F04-B773-2D8077DE6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8" y="665647"/>
            <a:ext cx="10180983" cy="6728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Commercial Opportunities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985296"/>
              </p:ext>
            </p:extLst>
          </p:nvPr>
        </p:nvGraphicFramePr>
        <p:xfrm>
          <a:off x="4134678" y="1842053"/>
          <a:ext cx="6838122" cy="456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03DF2-DD5E-4EA0-8026-0B4E7FF38120}"/>
              </a:ext>
            </a:extLst>
          </p:cNvPr>
          <p:cNvSpPr txBox="1"/>
          <p:nvPr/>
        </p:nvSpPr>
        <p:spPr>
          <a:xfrm>
            <a:off x="1219200" y="1842053"/>
            <a:ext cx="2425148" cy="392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Protecting your cyber space is no longer a requirement but a necessity.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 Market increasing in Billions year by year.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534F3-A656-4A25-AE55-AE0492CFC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8" y="665647"/>
            <a:ext cx="10180983" cy="6728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Threats to SMB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165224"/>
              </p:ext>
            </p:extLst>
          </p:nvPr>
        </p:nvGraphicFramePr>
        <p:xfrm>
          <a:off x="4134678" y="1842053"/>
          <a:ext cx="6838122" cy="456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03DF2-DD5E-4EA0-8026-0B4E7FF38120}"/>
              </a:ext>
            </a:extLst>
          </p:cNvPr>
          <p:cNvSpPr txBox="1"/>
          <p:nvPr/>
        </p:nvSpPr>
        <p:spPr>
          <a:xfrm>
            <a:off x="1470991" y="2014332"/>
            <a:ext cx="2239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Cyber criminals love to target small business largely due to the fact that SMBs cannot afford to implement strong security protocols.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DFED9-F995-4BBD-A471-0DFC582F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8" y="665647"/>
            <a:ext cx="10180983" cy="6728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Internet of things (IoT) Landscape</a:t>
            </a:r>
          </a:p>
        </p:txBody>
      </p:sp>
      <p:graphicFrame>
        <p:nvGraphicFramePr>
          <p:cNvPr id="8" name="Content Placeholder 2" descr="Alternating Flow diagram showing 3 groups arranged from left to right with a title and bullet points in each group and a curved arrow showing the flow from one group to the next.">
            <a:extLst>
              <a:ext uri="{FF2B5EF4-FFF2-40B4-BE49-F238E27FC236}">
                <a16:creationId xmlns:a16="http://schemas.microsoft.com/office/drawing/2014/main" id="{1F7D86E0-0E5E-417C-9B6B-9985885E8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73111"/>
              </p:ext>
            </p:extLst>
          </p:nvPr>
        </p:nvGraphicFramePr>
        <p:xfrm>
          <a:off x="1598612" y="1423737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BA0DE4A-A475-48D2-9D1E-501A03F4A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8" y="665647"/>
            <a:ext cx="10180983" cy="6728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Internet of things (IoT) Trend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15446E1-A666-4BA1-970F-A744EBFCF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08874"/>
              </p:ext>
            </p:extLst>
          </p:nvPr>
        </p:nvGraphicFramePr>
        <p:xfrm>
          <a:off x="8051959" y="2037346"/>
          <a:ext cx="3030172" cy="433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5" descr="Clustered column chart showing the values of 3 series for 4 categories">
            <a:extLst>
              <a:ext uri="{FF2B5EF4-FFF2-40B4-BE49-F238E27FC236}">
                <a16:creationId xmlns:a16="http://schemas.microsoft.com/office/drawing/2014/main" id="{25B02AC8-8480-4885-8100-E44ED87A1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32557"/>
              </p:ext>
            </p:extLst>
          </p:nvPr>
        </p:nvGraphicFramePr>
        <p:xfrm>
          <a:off x="1109869" y="1666479"/>
          <a:ext cx="6838122" cy="456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EAD00FE-75EE-4698-A854-FB43890ED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8" y="665647"/>
            <a:ext cx="10180983" cy="6728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Internet of things (IoT) Trend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11F2EF-8CA6-4A6E-8DFA-49424E636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897451"/>
              </p:ext>
            </p:extLst>
          </p:nvPr>
        </p:nvGraphicFramePr>
        <p:xfrm>
          <a:off x="401053" y="1338471"/>
          <a:ext cx="10889799" cy="54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896D12B-9247-485D-B0F1-E2A7ADA9A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0664"/>
            <a:ext cx="8686800" cy="1033975"/>
          </a:xfrm>
        </p:spPr>
        <p:txBody>
          <a:bodyPr/>
          <a:lstStyle/>
          <a:p>
            <a:r>
              <a:rPr lang="en-US" cap="none" dirty="0"/>
              <a:t>About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39"/>
            <a:ext cx="8686800" cy="3425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are a group of professionals, consultants, scientists, researchers, and academicians with a collective experience of over 100 years who have set up a startup company to provide R&amp;D services in the national and global markets.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A99CC5-7255-40D6-8CD0-9AB344695632}"/>
              </a:ext>
            </a:extLst>
          </p:cNvPr>
          <p:cNvSpPr txBox="1">
            <a:spLocks/>
          </p:cNvSpPr>
          <p:nvPr/>
        </p:nvSpPr>
        <p:spPr>
          <a:xfrm>
            <a:off x="901148" y="665647"/>
            <a:ext cx="10180983" cy="672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AIMS – ADVANCE INFORMATICS &amp; MEDICAL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E8D8E-C8B2-4CF8-8CA2-85358797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0664"/>
            <a:ext cx="8686800" cy="1033975"/>
          </a:xfrm>
        </p:spPr>
        <p:txBody>
          <a:bodyPr>
            <a:normAutofit/>
          </a:bodyPr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A99CC5-7255-40D6-8CD0-9AB344695632}"/>
              </a:ext>
            </a:extLst>
          </p:cNvPr>
          <p:cNvSpPr txBox="1">
            <a:spLocks/>
          </p:cNvSpPr>
          <p:nvPr/>
        </p:nvSpPr>
        <p:spPr>
          <a:xfrm>
            <a:off x="901148" y="665647"/>
            <a:ext cx="10180983" cy="672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AIMS – ADVANCE INFORMATICS &amp; MEDICAL SOLUTIONS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AC7B42-E8BA-4E49-993A-337F908EE5E0}"/>
              </a:ext>
            </a:extLst>
          </p:cNvPr>
          <p:cNvSpPr/>
          <p:nvPr/>
        </p:nvSpPr>
        <p:spPr>
          <a:xfrm>
            <a:off x="609599" y="3125453"/>
            <a:ext cx="4243755" cy="125202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Genomic data analysis network: specialized genomic data center (U24)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477690-AF98-498B-A63E-461157C8E133}"/>
              </a:ext>
            </a:extLst>
          </p:cNvPr>
          <p:cNvSpPr/>
          <p:nvPr/>
        </p:nvSpPr>
        <p:spPr>
          <a:xfrm>
            <a:off x="5059402" y="3125453"/>
            <a:ext cx="4335473" cy="125202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Communication protocols for genomic data analysis network.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92D825-6C20-4600-9121-CA960F1DAEA4}"/>
              </a:ext>
            </a:extLst>
          </p:cNvPr>
          <p:cNvSpPr/>
          <p:nvPr/>
        </p:nvSpPr>
        <p:spPr>
          <a:xfrm>
            <a:off x="609599" y="4651797"/>
            <a:ext cx="4243755" cy="125202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Autonomous Cyber Firewall</a:t>
            </a:r>
          </a:p>
          <a:p>
            <a:pPr lvl="0"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( patent pending 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9C8520-001F-403B-BAEA-0ED946D70B39}"/>
              </a:ext>
            </a:extLst>
          </p:cNvPr>
          <p:cNvSpPr/>
          <p:nvPr/>
        </p:nvSpPr>
        <p:spPr>
          <a:xfrm>
            <a:off x="5059402" y="4651797"/>
            <a:ext cx="4335473" cy="125202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Cyber Security</a:t>
            </a:r>
          </a:p>
          <a:p>
            <a:pPr lvl="0"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Audit &amp; Compliance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463F8-AE6A-4CA2-8900-34038E34C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6257951"/>
            <a:ext cx="1092063" cy="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161</TotalTime>
  <Words>392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Wireframe Building 16x9</vt:lpstr>
      <vt:lpstr>Cyber Security</vt:lpstr>
      <vt:lpstr>Cyber Security</vt:lpstr>
      <vt:lpstr>Commercial Opportunities</vt:lpstr>
      <vt:lpstr>Threats to SMB</vt:lpstr>
      <vt:lpstr>Internet of things (IoT) Landscape</vt:lpstr>
      <vt:lpstr>Internet of things (IoT) Trend</vt:lpstr>
      <vt:lpstr>Internet of things (IoT) Trend</vt:lpstr>
      <vt:lpstr>About US</vt:lpstr>
      <vt:lpstr>Products &amp; Services</vt:lpstr>
      <vt:lpstr>Investment Opportunities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</dc:title>
  <dc:creator>Faizan</dc:creator>
  <cp:lastModifiedBy>Faizan</cp:lastModifiedBy>
  <cp:revision>20</cp:revision>
  <dcterms:created xsi:type="dcterms:W3CDTF">2018-03-15T12:44:23Z</dcterms:created>
  <dcterms:modified xsi:type="dcterms:W3CDTF">2018-03-15T15:26:20Z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